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291" r:id="rId3"/>
    <p:sldId id="292" r:id="rId4"/>
    <p:sldId id="294" r:id="rId5"/>
    <p:sldId id="295" r:id="rId6"/>
    <p:sldId id="290" r:id="rId7"/>
    <p:sldId id="293" r:id="rId8"/>
    <p:sldId id="296" r:id="rId9"/>
    <p:sldId id="299" r:id="rId10"/>
    <p:sldId id="304" r:id="rId11"/>
    <p:sldId id="303" r:id="rId12"/>
    <p:sldId id="323" r:id="rId13"/>
    <p:sldId id="324" r:id="rId14"/>
    <p:sldId id="297" r:id="rId15"/>
    <p:sldId id="333" r:id="rId16"/>
    <p:sldId id="298" r:id="rId17"/>
    <p:sldId id="332" r:id="rId18"/>
    <p:sldId id="258" r:id="rId19"/>
    <p:sldId id="267" r:id="rId20"/>
    <p:sldId id="266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59" r:id="rId29"/>
    <p:sldId id="289" r:id="rId30"/>
    <p:sldId id="276" r:id="rId31"/>
    <p:sldId id="277" r:id="rId32"/>
    <p:sldId id="278" r:id="rId33"/>
    <p:sldId id="279" r:id="rId34"/>
    <p:sldId id="282" r:id="rId35"/>
    <p:sldId id="283" r:id="rId36"/>
    <p:sldId id="284" r:id="rId37"/>
    <p:sldId id="285" r:id="rId38"/>
    <p:sldId id="286" r:id="rId39"/>
    <p:sldId id="287" r:id="rId40"/>
    <p:sldId id="260" r:id="rId41"/>
    <p:sldId id="288" r:id="rId42"/>
    <p:sldId id="281" r:id="rId43"/>
    <p:sldId id="262" r:id="rId44"/>
    <p:sldId id="33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4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95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83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32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8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88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F230-CDFF-436A-8E81-56C42618AF6D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91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4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0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9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6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4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235" y="2358359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err="1"/>
              <a:t>Diferencijalne</a:t>
            </a:r>
            <a:r>
              <a:rPr lang="en-US" sz="4000" dirty="0"/>
              <a:t> </a:t>
            </a:r>
            <a:r>
              <a:rPr lang="en-US" sz="4000" dirty="0" err="1"/>
              <a:t>dijagnoze</a:t>
            </a:r>
            <a:r>
              <a:rPr lang="en-US" sz="4000" dirty="0"/>
              <a:t> u </a:t>
            </a:r>
            <a:r>
              <a:rPr lang="en-US" sz="4000" dirty="0" err="1"/>
              <a:t>svakodnevnoj</a:t>
            </a:r>
            <a:r>
              <a:rPr lang="en-US" sz="4000" dirty="0"/>
              <a:t> </a:t>
            </a:r>
            <a:r>
              <a:rPr lang="en-US" sz="4000" dirty="0" err="1"/>
              <a:t>radiologiji</a:t>
            </a:r>
            <a:r>
              <a:rPr lang="en-US" sz="4000" dirty="0"/>
              <a:t> </a:t>
            </a:r>
            <a:r>
              <a:rPr lang="en-US" sz="4000" dirty="0" err="1"/>
              <a:t>pasa</a:t>
            </a:r>
            <a:r>
              <a:rPr lang="en-US" sz="4000" dirty="0"/>
              <a:t> </a:t>
            </a:r>
            <a:r>
              <a:rPr lang="en-US" sz="4000" dirty="0" err="1"/>
              <a:t>i</a:t>
            </a:r>
            <a:r>
              <a:rPr lang="en-US" sz="4000" dirty="0"/>
              <a:t> </a:t>
            </a:r>
            <a:r>
              <a:rPr lang="en-US" sz="4000" dirty="0" err="1"/>
              <a:t>mačaka</a:t>
            </a:r>
            <a:endParaRPr sz="4000" b="1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4194797"/>
            <a:ext cx="6517482" cy="1063003"/>
          </a:xfrm>
        </p:spPr>
        <p:txBody>
          <a:bodyPr/>
          <a:lstStyle/>
          <a:p>
            <a:r>
              <a:rPr lang="hr-HR" dirty="0"/>
              <a:t>Veterinarski dani 2026.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D71F8-2443-4DB2-8A83-BEB574741F2F}"/>
              </a:ext>
            </a:extLst>
          </p:cNvPr>
          <p:cNvSpPr txBox="1"/>
          <p:nvPr/>
        </p:nvSpPr>
        <p:spPr>
          <a:xfrm>
            <a:off x="2619093" y="5036067"/>
            <a:ext cx="6517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izv. prof. dr. sc. Hrvoje Capak (</a:t>
            </a:r>
            <a:r>
              <a:rPr lang="hr-HR" b="1" u="sng" dirty="0">
                <a:solidFill>
                  <a:schemeClr val="tx2">
                    <a:lumMod val="75000"/>
                  </a:schemeClr>
                </a:solidFill>
              </a:rPr>
              <a:t>hcapak@vef.unizg.hr</a:t>
            </a:r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Veterinarski fakultet Sveučilišta u Zagrebu</a:t>
            </a: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Zavod za rendgenologiju, ultrazvučnu dijagnostiku i </a:t>
            </a:r>
          </a:p>
          <a:p>
            <a:r>
              <a:rPr lang="hr-HR" b="1" dirty="0">
                <a:solidFill>
                  <a:schemeClr val="tx2">
                    <a:lumMod val="50000"/>
                  </a:schemeClr>
                </a:solidFill>
              </a:rPr>
              <a:t>fizikalnu terapiju</a:t>
            </a:r>
          </a:p>
          <a:p>
            <a:endParaRPr lang="hr-H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6E282-52D6-4AC6-B1BD-6C529FC1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64" y="294093"/>
            <a:ext cx="4147072" cy="1222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035B7-FEB2-4BFE-A55C-573BC247C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28" y="5104731"/>
            <a:ext cx="2117893" cy="1063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5241" y="244475"/>
            <a:ext cx="3676650" cy="6143073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08AB98A-41EE-4DC9-B93B-BB9E8264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914400"/>
            <a:ext cx="828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sz="3600" dirty="0">
                <a:solidFill>
                  <a:schemeClr val="bg1"/>
                </a:solidFill>
              </a:rPr>
              <a:t>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349" y="692150"/>
            <a:ext cx="2614676" cy="54038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211" y="692150"/>
            <a:ext cx="3048000" cy="5403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Content Placeholder 4">
            <a:extLst>
              <a:ext uri="{FF2B5EF4-FFF2-40B4-BE49-F238E27FC236}">
                <a16:creationId xmlns:a16="http://schemas.microsoft.com/office/drawing/2014/main" id="{411B127B-26FF-4334-9937-7E8C0AAF92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r="21172"/>
          <a:stretch>
            <a:fillRect/>
          </a:stretch>
        </p:blipFill>
        <p:spPr>
          <a:xfrm>
            <a:off x="107950" y="1125538"/>
            <a:ext cx="5327650" cy="4387850"/>
          </a:xfrm>
        </p:spPr>
      </p:pic>
      <p:sp>
        <p:nvSpPr>
          <p:cNvPr id="80899" name="TextBox 1">
            <a:extLst>
              <a:ext uri="{FF2B5EF4-FFF2-40B4-BE49-F238E27FC236}">
                <a16:creationId xmlns:a16="http://schemas.microsoft.com/office/drawing/2014/main" id="{B00F7A61-579F-4272-8E84-CFE3656C2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5538"/>
            <a:ext cx="8286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sz="3600">
                <a:solidFill>
                  <a:schemeClr val="bg1"/>
                </a:solidFill>
              </a:rPr>
              <a:t>R</a:t>
            </a:r>
          </a:p>
        </p:txBody>
      </p:sp>
      <p:pic>
        <p:nvPicPr>
          <p:cNvPr id="80900" name="Picture 7">
            <a:extLst>
              <a:ext uri="{FF2B5EF4-FFF2-40B4-BE49-F238E27FC236}">
                <a16:creationId xmlns:a16="http://schemas.microsoft.com/office/drawing/2014/main" id="{A386FC70-3653-4469-A9E1-D7883372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/>
          <a:stretch>
            <a:fillRect/>
          </a:stretch>
        </p:blipFill>
        <p:spPr bwMode="auto">
          <a:xfrm>
            <a:off x="5680075" y="1168400"/>
            <a:ext cx="3355975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CF15-EAF9-42D3-AD27-BB5A0E0B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9A398-06F7-4B20-A974-1D1F1C1D9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1B50D-72C4-4C78-8E02-14357014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25" y="722124"/>
            <a:ext cx="4304149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1132-541E-45D7-843D-39A067D3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19735"/>
            <a:ext cx="7773338" cy="1596177"/>
          </a:xfrm>
        </p:spPr>
        <p:txBody>
          <a:bodyPr/>
          <a:lstStyle/>
          <a:p>
            <a:r>
              <a:rPr lang="hr-HR" dirty="0"/>
              <a:t>Displazije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E22F8-D5DC-4DFD-AB04-ABDD1E3C6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480" y="1773500"/>
            <a:ext cx="3965049" cy="4664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23270-259E-456D-AEA3-D9B260BBF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491" y="2015912"/>
            <a:ext cx="3444398" cy="39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vlasnik_Turković Đuka1_I000209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7585" y="1375224"/>
            <a:ext cx="2527717" cy="4468985"/>
          </a:xfrm>
          <a:noFill/>
        </p:spPr>
      </p:pic>
      <p:pic>
        <p:nvPicPr>
          <p:cNvPr id="20483" name="Picture 8" descr="vlasnik_Turković Đuka2_I000209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21510" y="1375224"/>
            <a:ext cx="2387198" cy="446898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1D9F7-94F5-4EF2-B7C4-7E0B1C60A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916" y="2073482"/>
            <a:ext cx="2576951" cy="27110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76E1-952C-4837-9D38-067E159A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8"/>
            <a:ext cx="4430007" cy="1596177"/>
          </a:xfrm>
        </p:spPr>
        <p:txBody>
          <a:bodyPr/>
          <a:lstStyle/>
          <a:p>
            <a:r>
              <a:rPr lang="hr-HR" dirty="0"/>
              <a:t>ocd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34CF28-FA65-4D79-8C4D-F368A18CF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433" y="1968672"/>
            <a:ext cx="3350075" cy="45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97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7E6C-98E3-4A91-977C-33AE6179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Toraks</a:t>
            </a:r>
            <a:br>
              <a:rPr lang="hr-HR" dirty="0"/>
            </a:br>
            <a:r>
              <a:rPr lang="hr-HR" sz="2800" dirty="0"/>
              <a:t>Anatomija pluća</a:t>
            </a:r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A20B9-C38C-4733-9EFB-DC465A230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22"/>
          <a:stretch/>
        </p:blipFill>
        <p:spPr>
          <a:xfrm>
            <a:off x="624161" y="2057400"/>
            <a:ext cx="3814535" cy="378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F92B0-0CDD-4469-8CF7-60CD76003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13"/>
          <a:stretch/>
        </p:blipFill>
        <p:spPr>
          <a:xfrm>
            <a:off x="4897199" y="2057399"/>
            <a:ext cx="3604946" cy="37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b="1" dirty="0"/>
            </a:br>
            <a:r>
              <a:rPr lang="hr-HR" b="1" dirty="0"/>
              <a:t>Samo hitna stanja….</a:t>
            </a:r>
            <a:br>
              <a:rPr lang="hr-HR" b="1" dirty="0"/>
            </a:br>
            <a:r>
              <a:rPr b="1" dirty="0" err="1"/>
              <a:t>Respiratorni</a:t>
            </a:r>
            <a:r>
              <a:rPr b="1" dirty="0"/>
              <a:t> </a:t>
            </a:r>
            <a:r>
              <a:rPr b="1" dirty="0" err="1"/>
              <a:t>distres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9129"/>
            <a:ext cx="8394700" cy="3757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sz="2800" dirty="0"/>
          </a:p>
          <a:p>
            <a:r>
              <a:rPr sz="2800" dirty="0" err="1"/>
              <a:t>Strano</a:t>
            </a:r>
            <a:r>
              <a:rPr sz="2800" dirty="0"/>
              <a:t> </a:t>
            </a:r>
            <a:r>
              <a:rPr sz="2800" dirty="0" err="1"/>
              <a:t>tijelo</a:t>
            </a:r>
            <a:r>
              <a:rPr sz="2800" dirty="0"/>
              <a:t> u </a:t>
            </a:r>
            <a:r>
              <a:rPr sz="2800" dirty="0" err="1"/>
              <a:t>dišnim</a:t>
            </a:r>
            <a:r>
              <a:rPr sz="2800" dirty="0"/>
              <a:t> </a:t>
            </a:r>
            <a:r>
              <a:rPr sz="2800" dirty="0" err="1"/>
              <a:t>putevima</a:t>
            </a:r>
            <a:endParaRPr lang="hr-HR" sz="2800" dirty="0"/>
          </a:p>
          <a:p>
            <a:r>
              <a:rPr lang="hr-HR" sz="2800" dirty="0"/>
              <a:t>p</a:t>
            </a:r>
            <a:r>
              <a:rPr sz="2800" dirty="0" err="1"/>
              <a:t>neumonija</a:t>
            </a:r>
            <a:r>
              <a:rPr sz="2800" dirty="0"/>
              <a:t>, </a:t>
            </a:r>
            <a:r>
              <a:rPr sz="2800" dirty="0" err="1"/>
              <a:t>plućni</a:t>
            </a:r>
            <a:r>
              <a:rPr sz="2800" dirty="0"/>
              <a:t> </a:t>
            </a:r>
            <a:r>
              <a:rPr sz="2800" dirty="0" err="1"/>
              <a:t>edem</a:t>
            </a:r>
            <a:r>
              <a:rPr sz="2800" dirty="0"/>
              <a:t>, </a:t>
            </a:r>
            <a:r>
              <a:rPr sz="2800" dirty="0" err="1"/>
              <a:t>kolaps</a:t>
            </a:r>
            <a:r>
              <a:rPr sz="2800" dirty="0"/>
              <a:t> </a:t>
            </a:r>
            <a:r>
              <a:rPr sz="2800" dirty="0" err="1"/>
              <a:t>pluća</a:t>
            </a:r>
            <a:endParaRPr sz="2800" dirty="0"/>
          </a:p>
          <a:p>
            <a:r>
              <a:rPr sz="2800" dirty="0" err="1"/>
              <a:t>Pneumotoraks</a:t>
            </a:r>
            <a:r>
              <a:rPr lang="hr-HR" sz="2800" dirty="0"/>
              <a:t> (Pneumomedijstinum)</a:t>
            </a:r>
          </a:p>
          <a:p>
            <a:r>
              <a:rPr lang="hr-HR" sz="2800" dirty="0"/>
              <a:t>Dijafragmatska hernija</a:t>
            </a:r>
          </a:p>
          <a:p>
            <a:r>
              <a:rPr sz="2800" dirty="0" err="1"/>
              <a:t>pleuralni</a:t>
            </a:r>
            <a:r>
              <a:rPr sz="2800" dirty="0"/>
              <a:t> </a:t>
            </a:r>
            <a:r>
              <a:rPr sz="2800" dirty="0" err="1"/>
              <a:t>izljev</a:t>
            </a:r>
            <a:endParaRPr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4CB3CC-6FDD-4DFF-9A50-9FC47392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3" y="1762108"/>
            <a:ext cx="8244499" cy="2034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4F8D7-8382-4E7B-8677-54D02F96E081}"/>
              </a:ext>
            </a:extLst>
          </p:cNvPr>
          <p:cNvSpPr txBox="1"/>
          <p:nvPr/>
        </p:nvSpPr>
        <p:spPr>
          <a:xfrm>
            <a:off x="1836296" y="4901784"/>
            <a:ext cx="54714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Što snimamo i u kojim projekcijama?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F2BCB-9DDA-481B-B3CA-CCF96A6270B7}"/>
              </a:ext>
            </a:extLst>
          </p:cNvPr>
          <p:cNvSpPr/>
          <p:nvPr/>
        </p:nvSpPr>
        <p:spPr>
          <a:xfrm>
            <a:off x="3837482" y="2495863"/>
            <a:ext cx="4242217" cy="224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B54938-BFC9-48C3-BF7C-7609402F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Slučaj No. I</a:t>
            </a:r>
          </a:p>
        </p:txBody>
      </p:sp>
    </p:spTree>
    <p:extLst>
      <p:ext uri="{BB962C8B-B14F-4D97-AF65-F5344CB8AC3E}">
        <p14:creationId xmlns:p14="http://schemas.microsoft.com/office/powerpoint/2010/main" val="30459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F1E5B-0AE9-42AA-AE66-0FBDF851D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11" y="1147068"/>
            <a:ext cx="6649378" cy="1019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030D4-86C5-4922-BB68-C405F7D4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B8F5C3-C64D-44F1-B24B-DF594C1CA5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40121" y="2694935"/>
            <a:ext cx="7718549" cy="24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9CA97-5785-4D6B-BBC0-83F113C5B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1" y="0"/>
            <a:ext cx="8384458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D138B4-F795-4554-A1EB-AE6921F88A5E}"/>
              </a:ext>
            </a:extLst>
          </p:cNvPr>
          <p:cNvSpPr/>
          <p:nvPr/>
        </p:nvSpPr>
        <p:spPr>
          <a:xfrm>
            <a:off x="1272845" y="1207008"/>
            <a:ext cx="1331366" cy="1287475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34F9CA-EA81-473C-B1CD-179D7B98F25C}"/>
              </a:ext>
            </a:extLst>
          </p:cNvPr>
          <p:cNvCxnSpPr/>
          <p:nvPr/>
        </p:nvCxnSpPr>
        <p:spPr>
          <a:xfrm>
            <a:off x="6890919" y="1046073"/>
            <a:ext cx="0" cy="1170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30DAAF-CA88-4798-AB58-567E6CA68748}"/>
              </a:ext>
            </a:extLst>
          </p:cNvPr>
          <p:cNvCxnSpPr>
            <a:cxnSpLocks/>
          </p:cNvCxnSpPr>
          <p:nvPr/>
        </p:nvCxnSpPr>
        <p:spPr>
          <a:xfrm flipV="1">
            <a:off x="6890919" y="2655417"/>
            <a:ext cx="0" cy="1119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B12C7DD6-404B-4CFF-B82A-CEC55C7A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Slučaj No. 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CD186D-3A1E-4108-A9DC-3172872FE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Mačak, MK, FELV +</a:t>
            </a:r>
          </a:p>
          <a:p>
            <a:r>
              <a:rPr lang="hr-HR" dirty="0"/>
              <a:t>Vlasnik navodi da mačak diše otvorenih usta, letargičan je, odbija hranu i spava veći dio dana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4CB8-6FF4-44C0-9342-39A9B6F6C16C}"/>
              </a:ext>
            </a:extLst>
          </p:cNvPr>
          <p:cNvSpPr txBox="1"/>
          <p:nvPr/>
        </p:nvSpPr>
        <p:spPr>
          <a:xfrm>
            <a:off x="1836296" y="4727865"/>
            <a:ext cx="54714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Što snimamo i u kojim projekcijama?</a:t>
            </a:r>
          </a:p>
        </p:txBody>
      </p:sp>
    </p:spTree>
    <p:extLst>
      <p:ext uri="{BB962C8B-B14F-4D97-AF65-F5344CB8AC3E}">
        <p14:creationId xmlns:p14="http://schemas.microsoft.com/office/powerpoint/2010/main" val="248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C51C7C-C698-4A2C-9FB9-93986596A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26" r="34419" b="13494"/>
          <a:stretch/>
        </p:blipFill>
        <p:spPr>
          <a:xfrm>
            <a:off x="878976" y="890625"/>
            <a:ext cx="7195829" cy="49304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8BEC8E-FA27-421B-B865-848D2BB757C5}"/>
              </a:ext>
            </a:extLst>
          </p:cNvPr>
          <p:cNvCxnSpPr/>
          <p:nvPr/>
        </p:nvCxnSpPr>
        <p:spPr>
          <a:xfrm>
            <a:off x="4089197" y="2867558"/>
            <a:ext cx="329173" cy="614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2697E6-A3C5-4BC1-8F1A-367260499B44}"/>
              </a:ext>
            </a:extLst>
          </p:cNvPr>
          <p:cNvCxnSpPr/>
          <p:nvPr/>
        </p:nvCxnSpPr>
        <p:spPr>
          <a:xfrm flipH="1" flipV="1">
            <a:off x="4645152" y="3716122"/>
            <a:ext cx="512064" cy="599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ECA77D-BC99-49C5-BF32-9B801C6B816F}"/>
              </a:ext>
            </a:extLst>
          </p:cNvPr>
          <p:cNvCxnSpPr/>
          <p:nvPr/>
        </p:nvCxnSpPr>
        <p:spPr>
          <a:xfrm flipH="1">
            <a:off x="5566867" y="3174796"/>
            <a:ext cx="943661" cy="592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CE4350-C2EE-4814-A34C-6A80B391DBF1}"/>
              </a:ext>
            </a:extLst>
          </p:cNvPr>
          <p:cNvCxnSpPr/>
          <p:nvPr/>
        </p:nvCxnSpPr>
        <p:spPr>
          <a:xfrm flipH="1">
            <a:off x="7337146" y="1645920"/>
            <a:ext cx="226771" cy="870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5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0463C-0CCF-4461-BD5A-7F3E71EF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3" b="46561"/>
          <a:stretch/>
        </p:blipFill>
        <p:spPr>
          <a:xfrm>
            <a:off x="1321697" y="341070"/>
            <a:ext cx="6500606" cy="604418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76557D-BB5D-4F4A-9B9E-EBF0D2312EEE}"/>
              </a:ext>
            </a:extLst>
          </p:cNvPr>
          <p:cNvCxnSpPr/>
          <p:nvPr/>
        </p:nvCxnSpPr>
        <p:spPr>
          <a:xfrm>
            <a:off x="1931213" y="5325466"/>
            <a:ext cx="943661" cy="87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470967-03B2-43A1-9BDD-A46515D67BDA}"/>
              </a:ext>
            </a:extLst>
          </p:cNvPr>
          <p:cNvCxnSpPr/>
          <p:nvPr/>
        </p:nvCxnSpPr>
        <p:spPr>
          <a:xfrm>
            <a:off x="2403043" y="3752698"/>
            <a:ext cx="881482" cy="5925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4BDC3-2DC7-4D8A-9BB0-D709271C99D7}"/>
              </a:ext>
            </a:extLst>
          </p:cNvPr>
          <p:cNvCxnSpPr/>
          <p:nvPr/>
        </p:nvCxnSpPr>
        <p:spPr>
          <a:xfrm>
            <a:off x="3108960" y="2918765"/>
            <a:ext cx="526694" cy="510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707B620-79B4-409A-8906-D1F8D14096E1}"/>
              </a:ext>
            </a:extLst>
          </p:cNvPr>
          <p:cNvSpPr/>
          <p:nvPr/>
        </p:nvSpPr>
        <p:spPr>
          <a:xfrm rot="391897">
            <a:off x="4195838" y="5011388"/>
            <a:ext cx="1813283" cy="1188574"/>
          </a:xfrm>
          <a:prstGeom prst="cloudCallout">
            <a:avLst>
              <a:gd name="adj1" fmla="val -112833"/>
              <a:gd name="adj2" fmla="val 729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solidFill>
                  <a:schemeClr val="tx1"/>
                </a:solidFill>
              </a:rPr>
              <a:t>Redukcija plućnog polja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54F2DBDA-45C3-49F9-9226-3A25E18DABFD}"/>
              </a:ext>
            </a:extLst>
          </p:cNvPr>
          <p:cNvSpPr/>
          <p:nvPr/>
        </p:nvSpPr>
        <p:spPr>
          <a:xfrm>
            <a:off x="4659962" y="3263125"/>
            <a:ext cx="1813283" cy="1188574"/>
          </a:xfrm>
          <a:prstGeom prst="cloudCallout">
            <a:avLst>
              <a:gd name="adj1" fmla="val -119862"/>
              <a:gd name="adj2" fmla="val 3849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1200" dirty="0">
                <a:solidFill>
                  <a:prstClr val="black"/>
                </a:solidFill>
              </a:rPr>
              <a:t>Interlobarna fisura</a:t>
            </a:r>
          </a:p>
          <a:p>
            <a:pPr algn="ctr"/>
            <a:endParaRPr lang="hr-HR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4B2C5AAA-DD44-4E48-8A38-D5641B860D72}"/>
              </a:ext>
            </a:extLst>
          </p:cNvPr>
          <p:cNvSpPr/>
          <p:nvPr/>
        </p:nvSpPr>
        <p:spPr>
          <a:xfrm>
            <a:off x="4659961" y="1504954"/>
            <a:ext cx="1813283" cy="1188574"/>
          </a:xfrm>
          <a:prstGeom prst="cloudCallout">
            <a:avLst>
              <a:gd name="adj1" fmla="val -100882"/>
              <a:gd name="adj2" fmla="val 10958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solidFill>
                  <a:schemeClr val="tx1"/>
                </a:solidFill>
              </a:rPr>
              <a:t>Interlobarna fisura</a:t>
            </a:r>
          </a:p>
        </p:txBody>
      </p:sp>
    </p:spTree>
    <p:extLst>
      <p:ext uri="{BB962C8B-B14F-4D97-AF65-F5344CB8AC3E}">
        <p14:creationId xmlns:p14="http://schemas.microsoft.com/office/powerpoint/2010/main" val="12058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72FE-8B80-4616-A364-81E6EBDA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132977"/>
          </a:xfrm>
        </p:spPr>
        <p:txBody>
          <a:bodyPr>
            <a:normAutofit/>
          </a:bodyPr>
          <a:lstStyle/>
          <a:p>
            <a:r>
              <a:rPr lang="hr-HR" sz="2800" dirty="0"/>
              <a:t>Isti mačak... Nekoliko mjeseci poslije </a:t>
            </a:r>
            <a:br>
              <a:rPr lang="hr-HR" sz="2800" dirty="0"/>
            </a:br>
            <a:r>
              <a:rPr lang="hr-HR" sz="2800" dirty="0"/>
              <a:t>(nakon uspješnog liječenja FIP-a)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DEFD3-BE91-4DC3-ABF8-A344EAEEF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0" t="25075" r="37040" b="20683"/>
          <a:stretch/>
        </p:blipFill>
        <p:spPr>
          <a:xfrm>
            <a:off x="1316734" y="1726386"/>
            <a:ext cx="6821649" cy="44915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F89F5D-C307-4151-8824-6DE5E14A77F0}"/>
              </a:ext>
            </a:extLst>
          </p:cNvPr>
          <p:cNvSpPr/>
          <p:nvPr/>
        </p:nvSpPr>
        <p:spPr>
          <a:xfrm rot="809613">
            <a:off x="2421331" y="3562503"/>
            <a:ext cx="1850745" cy="1375257"/>
          </a:xfrm>
          <a:prstGeom prst="ellipse">
            <a:avLst/>
          </a:prstGeom>
          <a:noFill/>
          <a:ln w="381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948E2-9CB3-43CF-A2A9-8AE671CC48AC}"/>
              </a:ext>
            </a:extLst>
          </p:cNvPr>
          <p:cNvSpPr txBox="1"/>
          <p:nvPr/>
        </p:nvSpPr>
        <p:spPr>
          <a:xfrm>
            <a:off x="1938708" y="6265058"/>
            <a:ext cx="54714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Je li ovdje samo pleuralni izljev?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7D7FE01-BF59-408D-BC36-9E28CAB2A59E}"/>
              </a:ext>
            </a:extLst>
          </p:cNvPr>
          <p:cNvSpPr/>
          <p:nvPr/>
        </p:nvSpPr>
        <p:spPr>
          <a:xfrm>
            <a:off x="5596833" y="2834713"/>
            <a:ext cx="2230433" cy="1473940"/>
          </a:xfrm>
          <a:prstGeom prst="cloudCallout">
            <a:avLst>
              <a:gd name="adj1" fmla="val -119862"/>
              <a:gd name="adj2" fmla="val 3849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1200" dirty="0">
                <a:solidFill>
                  <a:prstClr val="black"/>
                </a:solidFill>
              </a:rPr>
              <a:t>Efekt mase – dislokacija traheje –LIMFOM + pleuralni izljev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36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FDBC2CBF-7A59-413E-9388-535F2646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Slučaj No. III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9F468-F89F-4321-A15F-9C705460C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07" y="2563003"/>
            <a:ext cx="9018186" cy="11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2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D8357-1E06-4D01-973C-A0340D03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5" t="26970" r="24716" b="40202"/>
          <a:stretch/>
        </p:blipFill>
        <p:spPr>
          <a:xfrm>
            <a:off x="94617" y="835761"/>
            <a:ext cx="8954765" cy="5186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4687F-D901-46A1-B736-ADD08B693AA6}"/>
              </a:ext>
            </a:extLst>
          </p:cNvPr>
          <p:cNvSpPr txBox="1"/>
          <p:nvPr/>
        </p:nvSpPr>
        <p:spPr>
          <a:xfrm>
            <a:off x="2853017" y="6148015"/>
            <a:ext cx="34379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Gdje sve vidimo plin ?</a:t>
            </a:r>
          </a:p>
        </p:txBody>
      </p:sp>
    </p:spTree>
    <p:extLst>
      <p:ext uri="{BB962C8B-B14F-4D97-AF65-F5344CB8AC3E}">
        <p14:creationId xmlns:p14="http://schemas.microsoft.com/office/powerpoint/2010/main" val="25502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32CF6-7FC7-4166-93CA-CD82BFB33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5" t="12438" r="17475" b="46237"/>
          <a:stretch/>
        </p:blipFill>
        <p:spPr>
          <a:xfrm>
            <a:off x="1765858" y="0"/>
            <a:ext cx="5612283" cy="6238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6A346-10EE-432E-8B1A-8A119E8090CB}"/>
              </a:ext>
            </a:extLst>
          </p:cNvPr>
          <p:cNvSpPr txBox="1"/>
          <p:nvPr/>
        </p:nvSpPr>
        <p:spPr>
          <a:xfrm>
            <a:off x="3032849" y="6278493"/>
            <a:ext cx="34379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Gdje sve vidimo plin 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65C575-BAB1-4B04-A660-DE3284E64E1F}"/>
              </a:ext>
            </a:extLst>
          </p:cNvPr>
          <p:cNvSpPr/>
          <p:nvPr/>
        </p:nvSpPr>
        <p:spPr>
          <a:xfrm rot="5400000">
            <a:off x="2421332" y="4367175"/>
            <a:ext cx="1850745" cy="1375257"/>
          </a:xfrm>
          <a:prstGeom prst="ellipse">
            <a:avLst/>
          </a:prstGeom>
          <a:noFill/>
          <a:ln w="381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55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Akutni</a:t>
            </a:r>
            <a:r>
              <a:rPr b="1" dirty="0"/>
              <a:t> </a:t>
            </a:r>
            <a:r>
              <a:rPr b="1" dirty="0" err="1"/>
              <a:t>abdominalni</a:t>
            </a:r>
            <a:r>
              <a:rPr b="1" dirty="0"/>
              <a:t> </a:t>
            </a:r>
            <a:r>
              <a:rPr b="1" dirty="0" err="1"/>
              <a:t>sindrom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lang="hr-HR" sz="2400" dirty="0"/>
              <a:t>V</a:t>
            </a:r>
            <a:r>
              <a:rPr sz="2400" dirty="0" err="1"/>
              <a:t>olvulus</a:t>
            </a:r>
            <a:r>
              <a:rPr sz="2400" dirty="0"/>
              <a:t> </a:t>
            </a:r>
            <a:r>
              <a:rPr sz="2400" dirty="0" err="1"/>
              <a:t>želuca</a:t>
            </a:r>
            <a:r>
              <a:rPr sz="2400" dirty="0"/>
              <a:t> (GDV)</a:t>
            </a:r>
            <a:endParaRPr lang="hr-HR" sz="2400" dirty="0"/>
          </a:p>
          <a:p>
            <a:r>
              <a:rPr lang="hr-HR" sz="2400" dirty="0"/>
              <a:t>Hemoabdomen (izljevi)</a:t>
            </a:r>
            <a:endParaRPr sz="2400" dirty="0"/>
          </a:p>
          <a:p>
            <a:r>
              <a:rPr sz="2400" dirty="0" err="1"/>
              <a:t>Ruptura</a:t>
            </a:r>
            <a:r>
              <a:rPr sz="2400" dirty="0"/>
              <a:t> organa – </a:t>
            </a:r>
            <a:r>
              <a:rPr sz="2400" dirty="0" err="1"/>
              <a:t>mokraćni</a:t>
            </a:r>
            <a:r>
              <a:rPr sz="2400" dirty="0"/>
              <a:t> </a:t>
            </a:r>
            <a:r>
              <a:rPr sz="2400" dirty="0" err="1"/>
              <a:t>mjehur</a:t>
            </a:r>
            <a:r>
              <a:rPr sz="2400" dirty="0"/>
              <a:t>, </a:t>
            </a:r>
            <a:r>
              <a:rPr sz="2400" dirty="0" err="1"/>
              <a:t>slezena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D9515694-5563-4650-BE64-3FC0900235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Slučaj No.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164E7-C611-48DC-9F9E-20488253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2567610"/>
            <a:ext cx="8229600" cy="1074420"/>
          </a:xfrm>
        </p:spPr>
        <p:txBody>
          <a:bodyPr/>
          <a:lstStyle/>
          <a:p>
            <a:r>
              <a:rPr lang="hr-HR" dirty="0"/>
              <a:t>Pas, križanac, 6 godina</a:t>
            </a:r>
          </a:p>
          <a:p>
            <a:r>
              <a:rPr lang="hr-HR" dirty="0"/>
              <a:t>HBC (trauma vozilom)</a:t>
            </a:r>
          </a:p>
        </p:txBody>
      </p:sp>
    </p:spTree>
    <p:extLst>
      <p:ext uri="{BB962C8B-B14F-4D97-AF65-F5344CB8AC3E}">
        <p14:creationId xmlns:p14="http://schemas.microsoft.com/office/powerpoint/2010/main" val="316970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279B-E028-49FC-9A98-289193D9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288418"/>
          </a:xfrm>
        </p:spPr>
        <p:txBody>
          <a:bodyPr/>
          <a:lstStyle/>
          <a:p>
            <a:r>
              <a:rPr lang="hr-HR" dirty="0"/>
              <a:t>Dr. google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745993-0EA3-457C-A48E-BF4E9AD879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32891" y="1732365"/>
            <a:ext cx="6344901" cy="45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3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31BF9-AD00-4885-9CE2-4476ED0F3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"/>
          <a:stretch/>
        </p:blipFill>
        <p:spPr>
          <a:xfrm>
            <a:off x="298761" y="621328"/>
            <a:ext cx="8800186" cy="5437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A6EA2-9537-4C64-B092-2973EB54CF14}"/>
              </a:ext>
            </a:extLst>
          </p:cNvPr>
          <p:cNvSpPr txBox="1"/>
          <p:nvPr/>
        </p:nvSpPr>
        <p:spPr>
          <a:xfrm>
            <a:off x="2384799" y="6112934"/>
            <a:ext cx="43744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Gdje je mokraćni mjehur?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F97E4-0BD5-4740-96C3-13BED2F34B2C}"/>
              </a:ext>
            </a:extLst>
          </p:cNvPr>
          <p:cNvSpPr txBox="1"/>
          <p:nvPr/>
        </p:nvSpPr>
        <p:spPr>
          <a:xfrm>
            <a:off x="4279900" y="3543300"/>
            <a:ext cx="469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0C47E-B78F-42C5-88BB-F97B60B0EF8E}"/>
              </a:ext>
            </a:extLst>
          </p:cNvPr>
          <p:cNvSpPr txBox="1"/>
          <p:nvPr/>
        </p:nvSpPr>
        <p:spPr>
          <a:xfrm>
            <a:off x="4546308" y="3340100"/>
            <a:ext cx="3050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7E96D-AF90-4DE1-9998-0699AB2F8F3F}"/>
              </a:ext>
            </a:extLst>
          </p:cNvPr>
          <p:cNvSpPr txBox="1"/>
          <p:nvPr/>
        </p:nvSpPr>
        <p:spPr>
          <a:xfrm>
            <a:off x="5626100" y="3022600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A0A180D-2F83-4009-8932-6797ABBD7E09}"/>
              </a:ext>
            </a:extLst>
          </p:cNvPr>
          <p:cNvSpPr txBox="1">
            <a:spLocks/>
          </p:cNvSpPr>
          <p:nvPr/>
        </p:nvSpPr>
        <p:spPr>
          <a:xfrm>
            <a:off x="458470" y="-5128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SLUČAJ NO. IV</a:t>
            </a:r>
          </a:p>
        </p:txBody>
      </p:sp>
    </p:spTree>
    <p:extLst>
      <p:ext uri="{BB962C8B-B14F-4D97-AF65-F5344CB8AC3E}">
        <p14:creationId xmlns:p14="http://schemas.microsoft.com/office/powerpoint/2010/main" val="9233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B5B94-204F-45AE-81DF-CB886A33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9" y="109728"/>
            <a:ext cx="840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6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BBA0E-2884-44C3-84E2-5EC9A086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7" y="-95097"/>
            <a:ext cx="800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A2FB7-D970-4ED7-A667-96DEDF31A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4"/>
          <a:stretch/>
        </p:blipFill>
        <p:spPr>
          <a:xfrm>
            <a:off x="410025" y="365760"/>
            <a:ext cx="8133753" cy="58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1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3FDFA-B46D-4FBE-952D-B90911C9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15" y="681037"/>
            <a:ext cx="7354529" cy="6015578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5247D764-8680-40FA-80DA-B1D220014CD6}"/>
              </a:ext>
            </a:extLst>
          </p:cNvPr>
          <p:cNvSpPr txBox="1">
            <a:spLocks/>
          </p:cNvSpPr>
          <p:nvPr/>
        </p:nvSpPr>
        <p:spPr>
          <a:xfrm>
            <a:off x="458470" y="-5128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Slučaj No. 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DFA45-235A-4574-B0CA-67BC55F1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818197"/>
            <a:ext cx="5181600" cy="50387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65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3C6ED-E221-42EF-8078-172D017C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09" y="1640205"/>
            <a:ext cx="6879981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95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FA61-D945-4EFC-9955-7C156FE9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-167322"/>
            <a:ext cx="8229600" cy="1143000"/>
          </a:xfrm>
        </p:spPr>
        <p:txBody>
          <a:bodyPr/>
          <a:lstStyle/>
          <a:p>
            <a:r>
              <a:rPr lang="hr-HR" dirty="0"/>
              <a:t>A što vidimo u grudnoj šupljini?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CA24-56E4-4DDD-8FB6-9D697ED5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85" y="818094"/>
            <a:ext cx="7011629" cy="57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0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A554-035C-4B7B-9AE5-559DAA5A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hr-HR" sz="4000" b="1" dirty="0"/>
              <a:t>politraume</a:t>
            </a:r>
            <a:br>
              <a:rPr lang="hr-HR" sz="4000" b="1" dirty="0"/>
            </a:br>
            <a:r>
              <a:rPr lang="hr-HR" dirty="0"/>
              <a:t>Slučaj No. VI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FFAE-BD71-4781-BDA4-06EF62AA9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Kuja, križana (u tipu pekinškog psića), 8 mjeseci stara</a:t>
            </a:r>
            <a:br>
              <a:rPr lang="hr-HR" dirty="0"/>
            </a:br>
            <a:endParaRPr lang="hr-HR" dirty="0"/>
          </a:p>
          <a:p>
            <a:r>
              <a:rPr lang="hr-HR" dirty="0"/>
              <a:t>Napad većeg psa – „privremena udomiteljica navodi da je napad opisan tako da je veći pas protresao Tabitu nekoliko puta”</a:t>
            </a:r>
          </a:p>
        </p:txBody>
      </p:sp>
    </p:spTree>
    <p:extLst>
      <p:ext uri="{BB962C8B-B14F-4D97-AF65-F5344CB8AC3E}">
        <p14:creationId xmlns:p14="http://schemas.microsoft.com/office/powerpoint/2010/main" val="1898456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922EC-8934-4660-A6CF-FCB9929F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0" t="11667" b="28000"/>
          <a:stretch/>
        </p:blipFill>
        <p:spPr>
          <a:xfrm>
            <a:off x="731520" y="1112520"/>
            <a:ext cx="7396872" cy="4876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AF56F8-6E55-44E3-9B6B-D53E307998F1}"/>
              </a:ext>
            </a:extLst>
          </p:cNvPr>
          <p:cNvSpPr/>
          <p:nvPr/>
        </p:nvSpPr>
        <p:spPr>
          <a:xfrm>
            <a:off x="3399232" y="2424075"/>
            <a:ext cx="1850745" cy="1375257"/>
          </a:xfrm>
          <a:prstGeom prst="ellipse">
            <a:avLst/>
          </a:prstGeom>
          <a:noFill/>
          <a:ln w="381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215ED-B689-4BAA-A845-5631C5297936}"/>
              </a:ext>
            </a:extLst>
          </p:cNvPr>
          <p:cNvSpPr txBox="1"/>
          <p:nvPr/>
        </p:nvSpPr>
        <p:spPr>
          <a:xfrm>
            <a:off x="1403350" y="6149230"/>
            <a:ext cx="63373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Što obavezno procijenjujemo kod traume?</a:t>
            </a:r>
          </a:p>
        </p:txBody>
      </p:sp>
    </p:spTree>
    <p:extLst>
      <p:ext uri="{BB962C8B-B14F-4D97-AF65-F5344CB8AC3E}">
        <p14:creationId xmlns:p14="http://schemas.microsoft.com/office/powerpoint/2010/main" val="324236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94810-4035-4B27-ADE4-9E8E77B59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86" t="2389" r="21923" b="9472"/>
          <a:stretch/>
        </p:blipFill>
        <p:spPr>
          <a:xfrm>
            <a:off x="747207" y="1190382"/>
            <a:ext cx="7296181" cy="41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7AF4-B6BF-4348-91B8-02795F4F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84030F-32C1-41D5-B106-466A00BD2C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95467" y="89782"/>
            <a:ext cx="5520950" cy="3339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194DA-7FB4-4576-8A71-7995A462E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67" y="3429000"/>
            <a:ext cx="5570794" cy="33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73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Urološki</a:t>
            </a:r>
            <a:r>
              <a:rPr lang="hr-HR" b="1" dirty="0"/>
              <a:t> i genitalni sustav</a:t>
            </a:r>
            <a:r>
              <a:rPr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dirty="0" err="1"/>
              <a:t>Uroliti</a:t>
            </a:r>
            <a:r>
              <a:rPr lang="hr-HR" dirty="0"/>
              <a:t> </a:t>
            </a:r>
            <a:r>
              <a:rPr dirty="0"/>
              <a:t>u </a:t>
            </a:r>
            <a:r>
              <a:rPr dirty="0" err="1"/>
              <a:t>mokraćnom</a:t>
            </a:r>
            <a:r>
              <a:rPr dirty="0"/>
              <a:t> </a:t>
            </a:r>
            <a:r>
              <a:rPr dirty="0" err="1"/>
              <a:t>sustavu</a:t>
            </a:r>
            <a:endParaRPr dirty="0"/>
          </a:p>
          <a:p>
            <a:r>
              <a:rPr dirty="0" err="1"/>
              <a:t>Ruptura</a:t>
            </a:r>
            <a:r>
              <a:rPr dirty="0"/>
              <a:t> </a:t>
            </a:r>
            <a:r>
              <a:rPr dirty="0" err="1"/>
              <a:t>mokraćnog</a:t>
            </a:r>
            <a:r>
              <a:rPr dirty="0"/>
              <a:t> </a:t>
            </a:r>
            <a:r>
              <a:rPr dirty="0" err="1"/>
              <a:t>mjehura</a:t>
            </a:r>
            <a:r>
              <a:rPr dirty="0"/>
              <a:t> </a:t>
            </a:r>
            <a:r>
              <a:rPr dirty="0" err="1"/>
              <a:t>nakon</a:t>
            </a:r>
            <a:r>
              <a:rPr dirty="0"/>
              <a:t> traum</a:t>
            </a:r>
            <a:r>
              <a:rPr lang="en-US" dirty="0"/>
              <a:t>a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Dystocia (težak porođaj) – broj i položaj fetusa</a:t>
            </a:r>
          </a:p>
          <a:p>
            <a:r>
              <a:rPr lang="hr-HR" dirty="0"/>
              <a:t>retinirani ili mrtvi fetusi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E6F9-62FC-4EE1-9652-566B3C49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3042"/>
            <a:ext cx="8229600" cy="1143000"/>
          </a:xfrm>
        </p:spPr>
        <p:txBody>
          <a:bodyPr/>
          <a:lstStyle/>
          <a:p>
            <a:r>
              <a:rPr lang="hr-HR" dirty="0"/>
              <a:t>Slučaj No. VII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D2918-6C76-439E-8984-41F99A877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33"/>
          <a:stretch/>
        </p:blipFill>
        <p:spPr>
          <a:xfrm>
            <a:off x="878514" y="810698"/>
            <a:ext cx="7386971" cy="50868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390E0-752D-46C4-9A0D-EC9FC7A64BCC}"/>
              </a:ext>
            </a:extLst>
          </p:cNvPr>
          <p:cNvSpPr txBox="1"/>
          <p:nvPr/>
        </p:nvSpPr>
        <p:spPr>
          <a:xfrm>
            <a:off x="2124858" y="6047302"/>
            <a:ext cx="489428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800" dirty="0"/>
              <a:t>Zašto je pas u urinarnoj retenciji?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D46995-2AB7-4559-AD83-74721161FFCA}"/>
              </a:ext>
            </a:extLst>
          </p:cNvPr>
          <p:cNvCxnSpPr>
            <a:cxnSpLocks/>
          </p:cNvCxnSpPr>
          <p:nvPr/>
        </p:nvCxnSpPr>
        <p:spPr>
          <a:xfrm flipH="1" flipV="1">
            <a:off x="7391400" y="3512820"/>
            <a:ext cx="487680" cy="1043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6E851-F1E7-42C8-B59B-79F24A623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 b="9167"/>
          <a:stretch/>
        </p:blipFill>
        <p:spPr>
          <a:xfrm>
            <a:off x="854591" y="1125855"/>
            <a:ext cx="7434818" cy="46062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24F903-C3A5-4A3B-BC66-B336A09EDDDC}"/>
              </a:ext>
            </a:extLst>
          </p:cNvPr>
          <p:cNvSpPr txBox="1">
            <a:spLocks/>
          </p:cNvSpPr>
          <p:nvPr/>
        </p:nvSpPr>
        <p:spPr>
          <a:xfrm>
            <a:off x="400050" y="1235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SLUČAJ NO. VIII</a:t>
            </a:r>
          </a:p>
        </p:txBody>
      </p:sp>
    </p:spTree>
    <p:extLst>
      <p:ext uri="{BB962C8B-B14F-4D97-AF65-F5344CB8AC3E}">
        <p14:creationId xmlns:p14="http://schemas.microsoft.com/office/powerpoint/2010/main" val="19263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 err="1">
                <a:solidFill>
                  <a:srgbClr val="FFC000"/>
                </a:solidFill>
              </a:rPr>
              <a:t>Prednosti</a:t>
            </a:r>
            <a:r>
              <a:rPr b="1" dirty="0">
                <a:solidFill>
                  <a:srgbClr val="FFC000"/>
                </a:solidFill>
              </a:rPr>
              <a:t> </a:t>
            </a:r>
            <a:r>
              <a:rPr b="1" dirty="0" err="1">
                <a:solidFill>
                  <a:srgbClr val="FFC000"/>
                </a:solidFill>
              </a:rPr>
              <a:t>i</a:t>
            </a:r>
            <a:r>
              <a:rPr b="1" dirty="0">
                <a:solidFill>
                  <a:srgbClr val="FFC000"/>
                </a:solidFill>
              </a:rPr>
              <a:t> </a:t>
            </a:r>
            <a:r>
              <a:rPr b="1" dirty="0" err="1">
                <a:solidFill>
                  <a:srgbClr val="FFC000"/>
                </a:solidFill>
              </a:rPr>
              <a:t>ograničenja</a:t>
            </a:r>
            <a:r>
              <a:rPr b="1" dirty="0">
                <a:solidFill>
                  <a:srgbClr val="FFC000"/>
                </a:solidFill>
              </a:rPr>
              <a:t> RTG </a:t>
            </a:r>
            <a:r>
              <a:rPr b="1" dirty="0" err="1">
                <a:solidFill>
                  <a:srgbClr val="FFC000"/>
                </a:solidFill>
              </a:rPr>
              <a:t>dijagnostike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dirty="0"/>
          </a:p>
          <a:p>
            <a:r>
              <a:rPr dirty="0" err="1"/>
              <a:t>Prednosti</a:t>
            </a:r>
            <a:r>
              <a:rPr dirty="0"/>
              <a:t>: </a:t>
            </a:r>
            <a:r>
              <a:rPr dirty="0" err="1"/>
              <a:t>brza</a:t>
            </a:r>
            <a:r>
              <a:rPr dirty="0"/>
              <a:t>, </a:t>
            </a:r>
            <a:r>
              <a:rPr dirty="0" err="1"/>
              <a:t>dostupna</a:t>
            </a:r>
            <a:r>
              <a:rPr dirty="0"/>
              <a:t>, bez </a:t>
            </a:r>
            <a:r>
              <a:rPr dirty="0" err="1"/>
              <a:t>potrebe</a:t>
            </a:r>
            <a:r>
              <a:rPr dirty="0"/>
              <a:t> za </a:t>
            </a:r>
            <a:r>
              <a:rPr dirty="0" err="1"/>
              <a:t>općom</a:t>
            </a:r>
            <a:r>
              <a:rPr dirty="0"/>
              <a:t> </a:t>
            </a:r>
            <a:r>
              <a:rPr dirty="0" err="1"/>
              <a:t>anestezijom</a:t>
            </a:r>
            <a:endParaRPr dirty="0"/>
          </a:p>
          <a:p>
            <a:r>
              <a:rPr dirty="0" err="1"/>
              <a:t>Omogućuje</a:t>
            </a:r>
            <a:r>
              <a:rPr dirty="0"/>
              <a:t> </a:t>
            </a:r>
            <a:r>
              <a:rPr dirty="0" err="1"/>
              <a:t>odluku</a:t>
            </a:r>
            <a:r>
              <a:rPr dirty="0"/>
              <a:t> o </a:t>
            </a:r>
            <a:r>
              <a:rPr dirty="0" err="1"/>
              <a:t>kirurškoj</a:t>
            </a:r>
            <a:r>
              <a:rPr dirty="0"/>
              <a:t> </a:t>
            </a:r>
            <a:r>
              <a:rPr dirty="0" err="1"/>
              <a:t>intervenciji</a:t>
            </a:r>
            <a:endParaRPr lang="hr-HR" dirty="0"/>
          </a:p>
          <a:p>
            <a:pPr marL="0" indent="0">
              <a:buNone/>
            </a:pPr>
            <a:endParaRPr dirty="0"/>
          </a:p>
          <a:p>
            <a:r>
              <a:rPr dirty="0" err="1"/>
              <a:t>Ograničenja</a:t>
            </a:r>
            <a:r>
              <a:rPr dirty="0"/>
              <a:t>: slab</a:t>
            </a:r>
            <a:r>
              <a:rPr lang="hr-HR" dirty="0"/>
              <a:t>ij</a:t>
            </a:r>
            <a:r>
              <a:rPr dirty="0"/>
              <a:t>a </a:t>
            </a:r>
            <a:r>
              <a:rPr dirty="0" err="1"/>
              <a:t>vizualizacija</a:t>
            </a:r>
            <a:r>
              <a:rPr dirty="0"/>
              <a:t> </a:t>
            </a:r>
            <a:r>
              <a:rPr dirty="0" err="1"/>
              <a:t>mekih</a:t>
            </a:r>
            <a:r>
              <a:rPr dirty="0"/>
              <a:t> </a:t>
            </a:r>
            <a:r>
              <a:rPr dirty="0" err="1"/>
              <a:t>tkiva</a:t>
            </a:r>
            <a:endParaRPr dirty="0"/>
          </a:p>
          <a:p>
            <a:r>
              <a:rPr dirty="0" err="1"/>
              <a:t>Ograničena</a:t>
            </a:r>
            <a:r>
              <a:rPr dirty="0"/>
              <a:t> </a:t>
            </a:r>
            <a:r>
              <a:rPr dirty="0" err="1"/>
              <a:t>dijagnostička</a:t>
            </a:r>
            <a:r>
              <a:rPr dirty="0"/>
              <a:t> </a:t>
            </a:r>
            <a:r>
              <a:rPr dirty="0" err="1"/>
              <a:t>vrijednost</a:t>
            </a:r>
            <a:r>
              <a:rPr dirty="0"/>
              <a:t> </a:t>
            </a:r>
            <a:r>
              <a:rPr dirty="0" err="1"/>
              <a:t>kod</a:t>
            </a:r>
            <a:r>
              <a:rPr dirty="0"/>
              <a:t> </a:t>
            </a:r>
            <a:r>
              <a:rPr dirty="0" err="1"/>
              <a:t>plućnih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lang="hr-HR" dirty="0"/>
              <a:t>nekih </a:t>
            </a:r>
            <a:r>
              <a:rPr dirty="0" err="1"/>
              <a:t>abdominalnih</a:t>
            </a:r>
            <a:r>
              <a:rPr dirty="0"/>
              <a:t> </a:t>
            </a:r>
            <a:r>
              <a:rPr dirty="0" err="1"/>
              <a:t>bolesti</a:t>
            </a:r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4F786-54C0-40FE-8298-E3F73BCD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C000"/>
                </a:solidFill>
              </a:rPr>
              <a:t>Zahvaljujem na pažnji!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7F3EBE-2367-4533-8AD4-471236D0A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871" y="2905643"/>
            <a:ext cx="5037277" cy="22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5B5B-4B70-4C70-9263-F58C95CD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265287-2F0C-49AB-B754-0CDE7FA7A8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82791" y="1762539"/>
            <a:ext cx="5869394" cy="34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CBDCE6-0160-4B70-8186-0C415948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05" y="898004"/>
            <a:ext cx="2957820" cy="2215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B2D44-BB92-407B-8736-8D04095A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0495E7-6B1D-4EBF-A23F-B87775EF0F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2302" y="2061154"/>
            <a:ext cx="2957820" cy="2735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F3826-AD7C-4F0A-AF00-72D9DA50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84" y="3348070"/>
            <a:ext cx="4102351" cy="23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0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CEF29-F1D4-43C9-AEBE-FB9C8A616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4327" r="27228" b="6550"/>
          <a:stretch/>
        </p:blipFill>
        <p:spPr>
          <a:xfrm>
            <a:off x="420955" y="2316875"/>
            <a:ext cx="4031775" cy="3336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70C385-7939-46FA-A7E4-D35A623C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684"/>
            <a:ext cx="3247611" cy="994172"/>
          </a:xfrm>
        </p:spPr>
        <p:txBody>
          <a:bodyPr>
            <a:normAutofit/>
          </a:bodyPr>
          <a:lstStyle/>
          <a:p>
            <a:pPr algn="ctr"/>
            <a:r>
              <a:rPr lang="hr-HR" sz="1800" b="1" cap="none" dirty="0">
                <a:latin typeface="+mn-lt"/>
              </a:rPr>
              <a:t>Bačvasti prsni koš - francuski buldog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04AAB-CAAA-4214-86B4-3930642C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08" y="2235478"/>
            <a:ext cx="4132009" cy="3498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1D427-18A7-4B3D-A3E0-28913FFD952F}"/>
              </a:ext>
            </a:extLst>
          </p:cNvPr>
          <p:cNvSpPr txBox="1"/>
          <p:nvPr/>
        </p:nvSpPr>
        <p:spPr>
          <a:xfrm>
            <a:off x="5267739" y="1338470"/>
            <a:ext cx="324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hr-HR" b="1" spc="-38" dirty="0"/>
              <a:t>Dubok prsni koš – hrt </a:t>
            </a:r>
            <a:r>
              <a:rPr lang="hr-HR" b="1" spc="-38" dirty="0">
                <a:solidFill>
                  <a:prstClr val="white">
                    <a:lumMod val="75000"/>
                    <a:lumOff val="25000"/>
                  </a:prstClr>
                </a:solidFill>
              </a:rPr>
              <a:t>rt</a:t>
            </a:r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6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C302-3253-41CE-BD9E-EA8987FF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Lokomotorni sustav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83DCB1-AE15-42FE-BC55-E104C6CA0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108" y="2048911"/>
            <a:ext cx="3751342" cy="3835054"/>
          </a:xfrm>
          <a:prstGeom prst="rect">
            <a:avLst/>
          </a:prstGeom>
        </p:spPr>
      </p:pic>
      <p:sp>
        <p:nvSpPr>
          <p:cNvPr id="4" name="AutoShape 2" descr="https://euc-powerpoint.officeapps.live.com/pods/GetClipboardImage.ashx?Id=43c53259-8a25-42a2-8ccd-9a132b036785&amp;DC=GEU8&amp;pkey=5d7ccca5-8240-45d2-b91b-32e995003865&amp;wdwaccluster=GEU8">
            <a:extLst>
              <a:ext uri="{FF2B5EF4-FFF2-40B4-BE49-F238E27FC236}">
                <a16:creationId xmlns:a16="http://schemas.microsoft.com/office/drawing/2014/main" id="{8CEFBB0D-FFD0-48E7-8C13-7C4277F270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32FAA-5AD6-4085-8209-BE0BBDA1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83" y="2048911"/>
            <a:ext cx="3414390" cy="38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947662" y="448498"/>
            <a:ext cx="2879725" cy="5475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448498"/>
            <a:ext cx="3887851" cy="54752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7747</TotalTime>
  <Words>387</Words>
  <Application>Microsoft Office PowerPoint</Application>
  <PresentationFormat>On-screen Show (4:3)</PresentationFormat>
  <Paragraphs>73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Constantia</vt:lpstr>
      <vt:lpstr>Tw Cen MT</vt:lpstr>
      <vt:lpstr>Droplet</vt:lpstr>
      <vt:lpstr>Diferencijalne dijagnoze u svakodnevnoj radiologiji pasa i mačaka</vt:lpstr>
      <vt:lpstr>PowerPoint Presentation</vt:lpstr>
      <vt:lpstr>Dr. google </vt:lpstr>
      <vt:lpstr>PowerPoint Presentation</vt:lpstr>
      <vt:lpstr>PowerPoint Presentation</vt:lpstr>
      <vt:lpstr>PowerPoint Presentation</vt:lpstr>
      <vt:lpstr>Bačvasti prsni koš - francuski buldog</vt:lpstr>
      <vt:lpstr>Lokomotorni sustav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Displazije </vt:lpstr>
      <vt:lpstr>PowerPoint Presentation</vt:lpstr>
      <vt:lpstr>ocd</vt:lpstr>
      <vt:lpstr>Toraks Anatomija pluća</vt:lpstr>
      <vt:lpstr> Samo hitna stanja…. Respiratorni distres</vt:lpstr>
      <vt:lpstr>Slučaj No. I</vt:lpstr>
      <vt:lpstr>PowerPoint Presentation</vt:lpstr>
      <vt:lpstr>Slučaj No. II</vt:lpstr>
      <vt:lpstr>PowerPoint Presentation</vt:lpstr>
      <vt:lpstr>PowerPoint Presentation</vt:lpstr>
      <vt:lpstr>Isti mačak... Nekoliko mjeseci poslije  (nakon uspješnog liječenja FIP-a)</vt:lpstr>
      <vt:lpstr>Slučaj No. III</vt:lpstr>
      <vt:lpstr>PowerPoint Presentation</vt:lpstr>
      <vt:lpstr>PowerPoint Presentation</vt:lpstr>
      <vt:lpstr>Akutni abdominalni sindrom</vt:lpstr>
      <vt:lpstr>Slučaj No.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što vidimo u grudnoj šupljini?</vt:lpstr>
      <vt:lpstr> politraume Slučaj No. VI </vt:lpstr>
      <vt:lpstr>PowerPoint Presentation</vt:lpstr>
      <vt:lpstr>PowerPoint Presentation</vt:lpstr>
      <vt:lpstr>Urološki i genitalni sustav </vt:lpstr>
      <vt:lpstr>Slučaj No. VII</vt:lpstr>
      <vt:lpstr>PowerPoint Presentation</vt:lpstr>
      <vt:lpstr>Prednosti i ograničenja RTG dijagnostike</vt:lpstr>
      <vt:lpstr>Zahvaljujem na pažnji!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Hitni slučajevi – Rendgenska dijagnostika u veterinarskoj medicini</dc:title>
  <dc:subject/>
  <dc:creator>RTG Zavod za rendgenologiju</dc:creator>
  <cp:keywords/>
  <dc:description>generated using python-pptx</dc:description>
  <cp:lastModifiedBy>00</cp:lastModifiedBy>
  <cp:revision>36</cp:revision>
  <dcterms:created xsi:type="dcterms:W3CDTF">2013-01-27T09:14:16Z</dcterms:created>
  <dcterms:modified xsi:type="dcterms:W3CDTF">2026-05-07T04:25:52Z</dcterms:modified>
  <cp:category/>
</cp:coreProperties>
</file>